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5"/>
  </p:notesMasterIdLst>
  <p:sldIdLst>
    <p:sldId id="256" r:id="rId2"/>
    <p:sldId id="259" r:id="rId3"/>
    <p:sldId id="268" r:id="rId4"/>
    <p:sldId id="269" r:id="rId5"/>
    <p:sldId id="270" r:id="rId6"/>
    <p:sldId id="293" r:id="rId7"/>
    <p:sldId id="634" r:id="rId8"/>
    <p:sldId id="434" r:id="rId9"/>
    <p:sldId id="439" r:id="rId10"/>
    <p:sldId id="558" r:id="rId11"/>
    <p:sldId id="611" r:id="rId12"/>
    <p:sldId id="612" r:id="rId13"/>
    <p:sldId id="614" r:id="rId14"/>
    <p:sldId id="624" r:id="rId15"/>
    <p:sldId id="404" r:id="rId16"/>
    <p:sldId id="622" r:id="rId17"/>
    <p:sldId id="680" r:id="rId18"/>
    <p:sldId id="261" r:id="rId19"/>
    <p:sldId id="391" r:id="rId20"/>
    <p:sldId id="393" r:id="rId21"/>
    <p:sldId id="619" r:id="rId22"/>
    <p:sldId id="620" r:id="rId23"/>
    <p:sldId id="621" r:id="rId24"/>
    <p:sldId id="623" r:id="rId25"/>
    <p:sldId id="625" r:id="rId26"/>
    <p:sldId id="627" r:id="rId27"/>
    <p:sldId id="628" r:id="rId28"/>
    <p:sldId id="629" r:id="rId29"/>
    <p:sldId id="636" r:id="rId30"/>
    <p:sldId id="630" r:id="rId31"/>
    <p:sldId id="631" r:id="rId32"/>
    <p:sldId id="633" r:id="rId33"/>
    <p:sldId id="637" r:id="rId34"/>
    <p:sldId id="626" r:id="rId35"/>
    <p:sldId id="681" r:id="rId36"/>
    <p:sldId id="682" r:id="rId37"/>
    <p:sldId id="638" r:id="rId38"/>
    <p:sldId id="640" r:id="rId39"/>
    <p:sldId id="683" r:id="rId40"/>
    <p:sldId id="684" r:id="rId41"/>
    <p:sldId id="685" r:id="rId42"/>
    <p:sldId id="264" r:id="rId43"/>
    <p:sldId id="686" r:id="rId44"/>
    <p:sldId id="687" r:id="rId45"/>
    <p:sldId id="615" r:id="rId46"/>
    <p:sldId id="642" r:id="rId47"/>
    <p:sldId id="644" r:id="rId48"/>
    <p:sldId id="641" r:id="rId49"/>
    <p:sldId id="666" r:id="rId50"/>
    <p:sldId id="668" r:id="rId51"/>
    <p:sldId id="670" r:id="rId52"/>
    <p:sldId id="669" r:id="rId53"/>
    <p:sldId id="671" r:id="rId54"/>
    <p:sldId id="672" r:id="rId55"/>
    <p:sldId id="673" r:id="rId56"/>
    <p:sldId id="674" r:id="rId57"/>
    <p:sldId id="675" r:id="rId58"/>
    <p:sldId id="677" r:id="rId59"/>
    <p:sldId id="679" r:id="rId60"/>
    <p:sldId id="667" r:id="rId61"/>
    <p:sldId id="266" r:id="rId62"/>
    <p:sldId id="648" r:id="rId63"/>
    <p:sldId id="649" r:id="rId64"/>
    <p:sldId id="650" r:id="rId65"/>
    <p:sldId id="651" r:id="rId66"/>
    <p:sldId id="652" r:id="rId67"/>
    <p:sldId id="653" r:id="rId68"/>
    <p:sldId id="654" r:id="rId69"/>
    <p:sldId id="655" r:id="rId70"/>
    <p:sldId id="657" r:id="rId71"/>
    <p:sldId id="656" r:id="rId72"/>
    <p:sldId id="658" r:id="rId73"/>
    <p:sldId id="665" r:id="rId74"/>
    <p:sldId id="660" r:id="rId75"/>
    <p:sldId id="661" r:id="rId76"/>
    <p:sldId id="659" r:id="rId77"/>
    <p:sldId id="662" r:id="rId78"/>
    <p:sldId id="664" r:id="rId79"/>
    <p:sldId id="616" r:id="rId80"/>
    <p:sldId id="296" r:id="rId81"/>
    <p:sldId id="692" r:id="rId82"/>
    <p:sldId id="693" r:id="rId83"/>
    <p:sldId id="689" r:id="rId84"/>
    <p:sldId id="691" r:id="rId85"/>
    <p:sldId id="694" r:id="rId86"/>
    <p:sldId id="696" r:id="rId87"/>
    <p:sldId id="695" r:id="rId88"/>
    <p:sldId id="700" r:id="rId89"/>
    <p:sldId id="697" r:id="rId90"/>
    <p:sldId id="698" r:id="rId91"/>
    <p:sldId id="699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3" r:id="rId104"/>
    <p:sldId id="714" r:id="rId105"/>
    <p:sldId id="715" r:id="rId106"/>
    <p:sldId id="717" r:id="rId107"/>
    <p:sldId id="716" r:id="rId108"/>
    <p:sldId id="718" r:id="rId109"/>
    <p:sldId id="719" r:id="rId110"/>
    <p:sldId id="720" r:id="rId111"/>
    <p:sldId id="721" r:id="rId112"/>
    <p:sldId id="722" r:id="rId113"/>
    <p:sldId id="723" r:id="rId114"/>
    <p:sldId id="724" r:id="rId115"/>
    <p:sldId id="725" r:id="rId116"/>
    <p:sldId id="617" r:id="rId117"/>
    <p:sldId id="298" r:id="rId118"/>
    <p:sldId id="727" r:id="rId119"/>
    <p:sldId id="726" r:id="rId120"/>
    <p:sldId id="728" r:id="rId121"/>
    <p:sldId id="729" r:id="rId122"/>
    <p:sldId id="730" r:id="rId123"/>
    <p:sldId id="732" r:id="rId124"/>
    <p:sldId id="731" r:id="rId125"/>
    <p:sldId id="734" r:id="rId126"/>
    <p:sldId id="618" r:id="rId127"/>
    <p:sldId id="299" r:id="rId128"/>
    <p:sldId id="406" r:id="rId129"/>
    <p:sldId id="646" r:id="rId130"/>
    <p:sldId id="294" r:id="rId131"/>
    <p:sldId id="613" r:id="rId132"/>
    <p:sldId id="571" r:id="rId133"/>
    <p:sldId id="257" r:id="rId1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713A7B-67A9-4D75-8DB6-5EF1144DFDAB}">
          <p14:sldIdLst>
            <p14:sldId id="256"/>
            <p14:sldId id="259"/>
            <p14:sldId id="268"/>
          </p14:sldIdLst>
        </p14:section>
        <p14:section name="OVERVIEW" id="{A1F676F1-3B37-4609-877E-0560496DCEB4}">
          <p14:sldIdLst>
            <p14:sldId id="269"/>
            <p14:sldId id="270"/>
            <p14:sldId id="293"/>
            <p14:sldId id="634"/>
            <p14:sldId id="434"/>
            <p14:sldId id="439"/>
            <p14:sldId id="558"/>
            <p14:sldId id="611"/>
            <p14:sldId id="612"/>
            <p14:sldId id="614"/>
            <p14:sldId id="624"/>
            <p14:sldId id="404"/>
            <p14:sldId id="622"/>
            <p14:sldId id="680"/>
          </p14:sldIdLst>
        </p14:section>
        <p14:section name="ETL - Step 1" id="{4BA99C76-C313-45DA-A608-B110FBFA7671}">
          <p14:sldIdLst>
            <p14:sldId id="261"/>
            <p14:sldId id="391"/>
            <p14:sldId id="393"/>
            <p14:sldId id="619"/>
            <p14:sldId id="620"/>
            <p14:sldId id="621"/>
            <p14:sldId id="623"/>
            <p14:sldId id="625"/>
            <p14:sldId id="627"/>
            <p14:sldId id="628"/>
            <p14:sldId id="629"/>
            <p14:sldId id="636"/>
            <p14:sldId id="630"/>
            <p14:sldId id="631"/>
            <p14:sldId id="633"/>
            <p14:sldId id="637"/>
            <p14:sldId id="626"/>
            <p14:sldId id="681"/>
            <p14:sldId id="682"/>
            <p14:sldId id="638"/>
            <p14:sldId id="640"/>
            <p14:sldId id="683"/>
            <p14:sldId id="684"/>
            <p14:sldId id="685"/>
            <p14:sldId id="264"/>
            <p14:sldId id="686"/>
            <p14:sldId id="687"/>
          </p14:sldIdLst>
        </p14:section>
        <p14:section name="ETL - Step 2" id="{7D7DB0C1-EAC8-4AC0-BEF2-A0986D58EBCD}">
          <p14:sldIdLst>
            <p14:sldId id="615"/>
            <p14:sldId id="642"/>
            <p14:sldId id="644"/>
            <p14:sldId id="641"/>
            <p14:sldId id="666"/>
            <p14:sldId id="668"/>
            <p14:sldId id="670"/>
            <p14:sldId id="669"/>
            <p14:sldId id="671"/>
            <p14:sldId id="672"/>
            <p14:sldId id="673"/>
            <p14:sldId id="674"/>
            <p14:sldId id="675"/>
            <p14:sldId id="677"/>
            <p14:sldId id="679"/>
            <p14:sldId id="667"/>
            <p14:sldId id="2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7"/>
            <p14:sldId id="656"/>
            <p14:sldId id="658"/>
            <p14:sldId id="665"/>
            <p14:sldId id="660"/>
            <p14:sldId id="661"/>
            <p14:sldId id="659"/>
            <p14:sldId id="662"/>
            <p14:sldId id="664"/>
          </p14:sldIdLst>
        </p14:section>
        <p14:section name="ETL - Step 3" id="{B5C09695-2250-40D5-8080-C01D06D51030}">
          <p14:sldIdLst>
            <p14:sldId id="616"/>
            <p14:sldId id="296"/>
            <p14:sldId id="692"/>
            <p14:sldId id="693"/>
            <p14:sldId id="689"/>
            <p14:sldId id="691"/>
            <p14:sldId id="694"/>
            <p14:sldId id="696"/>
            <p14:sldId id="695"/>
            <p14:sldId id="700"/>
            <p14:sldId id="697"/>
            <p14:sldId id="698"/>
            <p14:sldId id="699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3"/>
            <p14:sldId id="714"/>
            <p14:sldId id="715"/>
            <p14:sldId id="717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</p14:sldIdLst>
        </p14:section>
        <p14:section name="ETL - Step 4" id="{3C1589BE-DFB2-42EB-A5C6-6DEBBE7B37C2}">
          <p14:sldIdLst>
            <p14:sldId id="617"/>
            <p14:sldId id="298"/>
            <p14:sldId id="727"/>
            <p14:sldId id="726"/>
            <p14:sldId id="728"/>
            <p14:sldId id="729"/>
            <p14:sldId id="730"/>
            <p14:sldId id="732"/>
            <p14:sldId id="731"/>
            <p14:sldId id="734"/>
            <p14:sldId id="618"/>
          </p14:sldIdLst>
        </p14:section>
        <p14:section name="ETL Pain Points" id="{2D40E571-C91D-4759-AB77-E6E631437A72}">
          <p14:sldIdLst>
            <p14:sldId id="299"/>
            <p14:sldId id="406"/>
            <p14:sldId id="646"/>
            <p14:sldId id="294"/>
            <p14:sldId id="613"/>
            <p14:sldId id="57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  <p:cmAuthor id="2" name="Blacketer, Clair" initials="CB" lastIdx="7" clrIdx="1">
    <p:extLst>
      <p:ext uri="{19B8F6BF-5375-455C-9EA6-DF929625EA0E}">
        <p15:presenceInfo xmlns:p15="http://schemas.microsoft.com/office/powerpoint/2012/main" userId="Blacketer, Cla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622"/>
    <a:srgbClr val="20425A"/>
    <a:srgbClr val="BDBDFF"/>
    <a:srgbClr val="CCCCFF"/>
    <a:srgbClr val="9999FF"/>
    <a:srgbClr val="343434"/>
    <a:srgbClr val="FFFFFF"/>
    <a:srgbClr val="DEA49B"/>
    <a:srgbClr val="D91965"/>
    <a:srgbClr val="C17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924" autoAdjust="0"/>
  </p:normalViewPr>
  <p:slideViewPr>
    <p:cSldViewPr snapToGrid="0">
      <p:cViewPr>
        <p:scale>
          <a:sx n="57" d="100"/>
          <a:sy n="57" d="100"/>
        </p:scale>
        <p:origin x="1456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18:53.755" idx="5">
    <p:pos x="3291" y="1998"/>
    <p:text>find a procedure that moves to drug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2:28:22.437" idx="6">
    <p:pos x="10" y="10"/>
    <p:text>add a mention about the dimensional tables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1T12:00:38.757" idx="7">
    <p:pos x="10" y="10"/>
    <p:text>Should I fix the logic or leave it and come back as an example of fixing an ETL?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missing from the gender portion in the </a:t>
            </a:r>
            <a:r>
              <a:rPr lang="en-US" dirty="0" err="1"/>
              <a:t>sql</a:t>
            </a:r>
            <a:r>
              <a:rPr lang="en-US" dirty="0"/>
              <a:t>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53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1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3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5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6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2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4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the persistent table for the </a:t>
            </a:r>
            <a:r>
              <a:rPr lang="en-US" dirty="0" err="1"/>
              <a:t>vocab_map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join to that table, why it is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choice to represent NULL </a:t>
            </a:r>
            <a:r>
              <a:rPr lang="en-US" dirty="0" err="1"/>
              <a:t>concept_ids</a:t>
            </a:r>
            <a:r>
              <a:rPr lang="en-US" dirty="0"/>
              <a:t> as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</a:t>
            </a:r>
            <a:r>
              <a:rPr lang="en-US" dirty="0" err="1"/>
              <a:t>pgAdmin</a:t>
            </a:r>
            <a:r>
              <a:rPr lang="en-US" dirty="0"/>
              <a:t> 4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 dirty="0" err="1"/>
              <a:t>achilles</a:t>
            </a:r>
            <a:r>
              <a:rPr lang="en-US" dirty="0"/>
              <a:t> on the VM to explore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5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</a:t>
            </a:r>
            <a:r>
              <a:rPr lang="en-US"/>
              <a:t>the test cases on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up the test cases on the VM, this can be 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8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40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advanced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good idea to create the dimensional tables (PROVIDER, LOCATION, CARE_SITE) at the same time as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0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ETL-Synthea/Condition_occurrenc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github.com/OHDSI/Tutorial-ETL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achilles/#/Synthea/dashboard" TargetMode="External"/><Relationship Id="rId5" Type="http://schemas.openxmlformats.org/officeDocument/2006/relationships/hyperlink" Target="https://ohdsi.github.io/ETL-Synthea/Observation_period.html" TargetMode="External"/><Relationship Id="rId4" Type="http://schemas.openxmlformats.org/officeDocument/2006/relationships/image" Target="../media/image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ETL-HealthVerityBuilder" TargetMode="External"/><Relationship Id="rId2" Type="http://schemas.openxmlformats.org/officeDocument/2006/relationships/hyperlink" Target="https://github.com/OHDSI/ETL-Synth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github.com/OHDSI/ETL-lambdabuilder" TargetMode="External"/><Relationship Id="rId4" Type="http://schemas.openxmlformats.org/officeDocument/2006/relationships/hyperlink" Target="https://github.com/OHDSI/ETL-CDMBuilder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utorial-ETL/blob/master/materials/Achilles/achillesRun.R" TargetMode="External"/><Relationship Id="rId5" Type="http://schemas.openxmlformats.org/officeDocument/2006/relationships/hyperlink" Target="https://github.com/OHDSI/Achilles" TargetMode="External"/><Relationship Id="rId4" Type="http://schemas.microsoft.com/office/2007/relationships/hdphoto" Target="../media/hdphoto4.wdp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HDSI/Tutorial-ETL/tree/master/materials/Unit%20Tests" TargetMode="External"/><Relationship Id="rId4" Type="http://schemas.microsoft.com/office/2007/relationships/hdphoto" Target="../media/hdphoto4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1.png"/><Relationship Id="rId4" Type="http://schemas.microsoft.com/office/2007/relationships/hdphoto" Target="../media/hdphoto4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microsoft.com/office/2007/relationships/hdphoto" Target="../media/hdphoto4.wdp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2.png"/><Relationship Id="rId7" Type="http://schemas.microsoft.com/office/2007/relationships/hdphoto" Target="../media/hdphoto2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Tulliana_bug.png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DSI/Tutorial-ET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://forums.ohds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HDSI/Themis" TargetMode="External"/><Relationship Id="rId5" Type="http://schemas.openxmlformats.org/officeDocument/2006/relationships/hyperlink" Target="http://www.ohdsi.org/web/wiki/doku.php?id=resources:2018_data_network" TargetMode="External"/><Relationship Id="rId4" Type="http://schemas.openxmlformats.org/officeDocument/2006/relationships/hyperlink" Target="http://forums.ohdsi.org/c/cdm-builder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ohdsi.github.io/ETL-Synthe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0.jpe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31.gif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ohdsi.github.io/ETL-Synthea/Person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HDSI/Tutorial-ET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hyperlink" Target="https://github.com/OHDSI/Tutorial-ETL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b="0" dirty="0"/>
              <a:t>Expand the server list and right-click on </a:t>
            </a:r>
            <a:r>
              <a:rPr lang="en-US" b="0" dirty="0" err="1">
                <a:highlight>
                  <a:srgbClr val="FFFF00"/>
                </a:highlight>
              </a:rPr>
              <a:t>PostgreSql</a:t>
            </a:r>
            <a:r>
              <a:rPr lang="en-US" b="0" dirty="0">
                <a:highlight>
                  <a:srgbClr val="FFFF00"/>
                </a:highlight>
              </a:rPr>
              <a:t> 10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Connect Server </a:t>
            </a:r>
            <a:r>
              <a:rPr lang="en-US" b="0" dirty="0"/>
              <a:t>from the drop-down menu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800" b="0" dirty="0"/>
          </a:p>
          <a:p>
            <a:pPr marL="457200" indent="-457200">
              <a:buFont typeface="+mj-lt"/>
              <a:buAutoNum type="arabicPeriod" startAt="4"/>
            </a:pPr>
            <a:r>
              <a:rPr lang="en-US" b="0" dirty="0"/>
              <a:t>When it asks for a password, type in </a:t>
            </a:r>
            <a:r>
              <a:rPr lang="en-US" b="0" dirty="0" err="1">
                <a:highlight>
                  <a:srgbClr val="FFFF00"/>
                </a:highlight>
              </a:rPr>
              <a:t>ohdsi</a:t>
            </a:r>
            <a:endParaRPr lang="en-US" b="0" dirty="0">
              <a:highlight>
                <a:srgbClr val="FFFF00"/>
              </a:highlight>
            </a:endParaRP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8CF8-D4F8-4D7C-8791-BA180AD6D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964" b="71552"/>
          <a:stretch/>
        </p:blipFill>
        <p:spPr>
          <a:xfrm>
            <a:off x="4786118" y="1162475"/>
            <a:ext cx="3073934" cy="2583984"/>
          </a:xfrm>
          <a:prstGeom prst="rect">
            <a:avLst/>
          </a:prstGeom>
          <a:ln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2D616-14FD-4356-A360-ADAC209DC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8" r="30729" b="60741"/>
          <a:stretch/>
        </p:blipFill>
        <p:spPr>
          <a:xfrm>
            <a:off x="4167706" y="3827531"/>
            <a:ext cx="4540091" cy="2487078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709731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09700"/>
            <a:ext cx="3686175" cy="47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Expand: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Databases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ETL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/>
              <a:t>Schemas</a:t>
            </a:r>
          </a:p>
          <a:p>
            <a:pPr marL="457200" indent="-457200">
              <a:buFont typeface="+mj-lt"/>
              <a:buAutoNum type="arabicPeriod" startAt="5"/>
            </a:pPr>
            <a:endParaRPr lang="en-US" b="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b="0" dirty="0"/>
              <a:t>Right click on </a:t>
            </a:r>
            <a:r>
              <a:rPr lang="en-US" b="0" dirty="0" err="1">
                <a:highlight>
                  <a:srgbClr val="FFFF00"/>
                </a:highlight>
              </a:rPr>
              <a:t>cdm_lauren</a:t>
            </a:r>
            <a:r>
              <a:rPr lang="en-US" b="0" dirty="0">
                <a:highlight>
                  <a:srgbClr val="FFFF00"/>
                </a:highlight>
              </a:rPr>
              <a:t> </a:t>
            </a:r>
            <a:r>
              <a:rPr lang="en-US" b="0" dirty="0"/>
              <a:t>and choose </a:t>
            </a:r>
            <a:r>
              <a:rPr lang="en-US" b="0" dirty="0">
                <a:highlight>
                  <a:srgbClr val="FFFF00"/>
                </a:highlight>
              </a:rPr>
              <a:t>Query Tool </a:t>
            </a:r>
            <a:r>
              <a:rPr lang="en-US" b="0" dirty="0"/>
              <a:t>from the drop-down menu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97144-AA56-47ED-949B-029745C0B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83" b="38889"/>
          <a:stretch/>
        </p:blipFill>
        <p:spPr>
          <a:xfrm>
            <a:off x="4571999" y="1206325"/>
            <a:ext cx="3495675" cy="5066593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916576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1495425"/>
            <a:ext cx="8176694" cy="466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 b="0" dirty="0"/>
              <a:t>Paste the </a:t>
            </a:r>
            <a:r>
              <a:rPr lang="en-US" b="0" dirty="0" err="1"/>
              <a:t>sql</a:t>
            </a:r>
            <a:r>
              <a:rPr lang="en-US" b="0" dirty="0"/>
              <a:t> code to create the PERSON table into the query window and press F5 or </a:t>
            </a:r>
          </a:p>
          <a:p>
            <a:endParaRPr lang="en-US" b="0" dirty="0"/>
          </a:p>
          <a:p>
            <a:r>
              <a:rPr lang="en-US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‘truncate’ statement at the beginning deletes anything that is in the table already without deleting the table itself (helpful if you make a mistake)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How would you check that your PERSON table was created?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+mj-lt"/>
              <a:buAutoNum type="arabicPeriod" startAt="7"/>
            </a:pPr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7E18D-1AC4-4B5B-9C3D-F32577375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850" y="1862137"/>
            <a:ext cx="7048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318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3"/>
              </a:rPr>
              <a:t>https://ohdsi.github.io/ETL-Synthea/Condition_occurrence.html</a:t>
            </a:r>
            <a:r>
              <a:rPr lang="en-US" b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2518C-285F-46DB-8D12-36C397291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083" y="1930026"/>
            <a:ext cx="5083673" cy="4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0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CONDITION_OCCURRENCE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F425E-10E2-40E5-B139-EC2FA9C0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FADA-D4E9-4096-944B-1891835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2041709"/>
            <a:ext cx="7077075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7EF9B-654A-4AD1-9D49-AEFC93A1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138856"/>
            <a:ext cx="7067550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45C-7F69-47EA-B8AC-9BDD81FF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4696009"/>
            <a:ext cx="7124700" cy="13811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B4D638-B124-4448-BC6B-7E8AD4BFC5DD}"/>
              </a:ext>
            </a:extLst>
          </p:cNvPr>
          <p:cNvSpPr txBox="1">
            <a:spLocks/>
          </p:cNvSpPr>
          <p:nvPr/>
        </p:nvSpPr>
        <p:spPr>
          <a:xfrm>
            <a:off x="190501" y="2368084"/>
            <a:ext cx="1533524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Person: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Condition Concept: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Condition Source Concept: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891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3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09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88FA8-FCC8-4BCA-A6FA-79192A9B8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826746"/>
            <a:ext cx="3427968" cy="424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A205-D931-47D0-B1B9-E7DD23D1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1269390"/>
            <a:ext cx="6439094" cy="55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2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599186" y="1948984"/>
            <a:ext cx="1445571" cy="279118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018161" y="4391025"/>
            <a:ext cx="3896739" cy="537136"/>
          </a:xfrm>
          <a:prstGeom prst="frame">
            <a:avLst>
              <a:gd name="adj1" fmla="val 12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C3C4A-1ACB-495B-B523-5132E344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2206"/>
            <a:ext cx="7077075" cy="1066800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01996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C2EB8-0F54-4F8C-9E46-CDF8D6BE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1599979"/>
            <a:ext cx="711517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9B586-1A17-42FF-8314-0490268A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3146986"/>
            <a:ext cx="7829550" cy="178117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E424380-22C1-4363-B283-599BAE77B6E2}"/>
              </a:ext>
            </a:extLst>
          </p:cNvPr>
          <p:cNvSpPr/>
          <p:nvPr/>
        </p:nvSpPr>
        <p:spPr>
          <a:xfrm>
            <a:off x="1627761" y="2093969"/>
            <a:ext cx="4734939" cy="920830"/>
          </a:xfrm>
          <a:prstGeom prst="frame">
            <a:avLst>
              <a:gd name="adj1" fmla="val 495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961011" y="3240221"/>
            <a:ext cx="5830314" cy="1341304"/>
          </a:xfrm>
          <a:prstGeom prst="frame">
            <a:avLst>
              <a:gd name="adj1" fmla="val 42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9015C5-F2D5-4660-92D6-BF0B247F542E}"/>
              </a:ext>
            </a:extLst>
          </p:cNvPr>
          <p:cNvSpPr txBox="1">
            <a:spLocks/>
          </p:cNvSpPr>
          <p:nvPr/>
        </p:nvSpPr>
        <p:spPr>
          <a:xfrm>
            <a:off x="6512719" y="2066825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264DF6-A716-465D-93A8-66945019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70" y="4662431"/>
            <a:ext cx="7067550" cy="143827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384461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DD90-655D-4986-BB0A-32846A52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99356"/>
            <a:ext cx="8420100" cy="26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326490" y="1132544"/>
            <a:ext cx="851271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CONDITION_OCCURRENCE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BDE7-5B42-4F4B-BFE7-9B200164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B1A184A-3C45-4558-8189-24BB6A69FA70}"/>
              </a:ext>
            </a:extLst>
          </p:cNvPr>
          <p:cNvSpPr/>
          <p:nvPr/>
        </p:nvSpPr>
        <p:spPr>
          <a:xfrm>
            <a:off x="1566321" y="2844195"/>
            <a:ext cx="7415754" cy="2013555"/>
          </a:xfrm>
          <a:prstGeom prst="frame">
            <a:avLst>
              <a:gd name="adj1" fmla="val 2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74603-3855-4A35-ACFE-7CA94FF19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2456"/>
            <a:ext cx="7105650" cy="6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9DBA55-1498-4B7A-8925-A59DF0121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" y="4927997"/>
            <a:ext cx="7124700" cy="1381125"/>
          </a:xfrm>
          <a:prstGeom prst="rect">
            <a:avLst/>
          </a:prstGeom>
          <a:ln w="285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30578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CONDITION_OCCURRENCE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Insert_Condition_Occurrence_Lauren.sql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dirty="0"/>
              <a:t>NOTE:</a:t>
            </a:r>
            <a:r>
              <a:rPr lang="en-US" sz="2400" b="0" dirty="0"/>
              <a:t> Make sure you have created the PERSON table in the </a:t>
            </a:r>
            <a:r>
              <a:rPr lang="en-US" sz="2400" b="0" dirty="0" err="1"/>
              <a:t>cdm_lauren</a:t>
            </a:r>
            <a:r>
              <a:rPr lang="en-US" sz="2400" b="0" dirty="0"/>
              <a:t> schema or this </a:t>
            </a:r>
            <a:r>
              <a:rPr lang="en-US" sz="2400" b="0" dirty="0" err="1"/>
              <a:t>sql</a:t>
            </a:r>
            <a:r>
              <a:rPr lang="en-US" sz="2400" b="0" dirty="0"/>
              <a:t> script will not work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AEC4C-872A-445C-8414-3B6CD46D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66" y="321653"/>
            <a:ext cx="2028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56654F-3A7F-44A6-9DF5-A3E9367EA6CF}"/>
              </a:ext>
            </a:extLst>
          </p:cNvPr>
          <p:cNvSpPr txBox="1">
            <a:spLocks/>
          </p:cNvSpPr>
          <p:nvPr/>
        </p:nvSpPr>
        <p:spPr>
          <a:xfrm>
            <a:off x="405331" y="1711791"/>
            <a:ext cx="6605069" cy="4603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b="0" dirty="0"/>
              <a:t>Review the OBSERVATION_PERIOD logic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b="0" dirty="0">
                <a:hlinkClick r:id="rId5"/>
              </a:rPr>
              <a:t>https://ohdsi.github.io/ETL-Synthea/Observation_period.html</a:t>
            </a:r>
            <a:r>
              <a:rPr lang="en-US" b="0" dirty="0"/>
              <a:t> </a:t>
            </a:r>
          </a:p>
          <a:p>
            <a:pPr marL="0" lvl="1"/>
            <a:endParaRPr lang="en-US" sz="2400" b="0" dirty="0"/>
          </a:p>
          <a:p>
            <a:pPr lvl="1" indent="-457200"/>
            <a:r>
              <a:rPr lang="en-US" sz="2400" b="0" dirty="0"/>
              <a:t>2. Think through how that could be represented using SQL</a:t>
            </a:r>
          </a:p>
          <a:p>
            <a:endParaRPr lang="en-US" sz="2800" b="0" dirty="0"/>
          </a:p>
          <a:p>
            <a:r>
              <a:rPr lang="en-US" dirty="0"/>
              <a:t>Note:</a:t>
            </a:r>
            <a:r>
              <a:rPr lang="en-US" b="0" dirty="0"/>
              <a:t> If you are not a SQL programmer don’t worry! Feel free to use this time to explore the Achilles tool through the browser at </a:t>
            </a:r>
            <a:r>
              <a:rPr lang="en-US" b="0" dirty="0">
                <a:hlinkClick r:id="rId6"/>
              </a:rPr>
              <a:t>http://localhost/achilles/#/Synthea/dashboard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34332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CA862-936C-4FE2-9564-4285DAB3C271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532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7315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– Your Turn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E8455E-3E41-4563-9D05-1F23A392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432" y="871873"/>
            <a:ext cx="2038350" cy="647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F14E0-0B62-4697-AD3B-4FAE532D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" y="1710073"/>
            <a:ext cx="5400675" cy="3657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776C657-33CD-42C9-9082-B7F79FF32B73}"/>
              </a:ext>
            </a:extLst>
          </p:cNvPr>
          <p:cNvSpPr/>
          <p:nvPr/>
        </p:nvSpPr>
        <p:spPr>
          <a:xfrm>
            <a:off x="1613946" y="3933825"/>
            <a:ext cx="4243929" cy="555498"/>
          </a:xfrm>
          <a:prstGeom prst="frame">
            <a:avLst>
              <a:gd name="adj1" fmla="val 97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84B4D-99F2-4485-904F-B41B8DDEAC66}"/>
              </a:ext>
            </a:extLst>
          </p:cNvPr>
          <p:cNvSpPr/>
          <p:nvPr/>
        </p:nvSpPr>
        <p:spPr>
          <a:xfrm>
            <a:off x="1013872" y="5089924"/>
            <a:ext cx="2081754" cy="277749"/>
          </a:xfrm>
          <a:prstGeom prst="frame">
            <a:avLst>
              <a:gd name="adj1" fmla="val 1319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192834" y="5421787"/>
            <a:ext cx="8951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hlinkClick r:id="rId6"/>
              </a:rPr>
              <a:t>https://github.com/OHDSI/Tutorial-ETL</a:t>
            </a:r>
            <a:endParaRPr lang="en-US" sz="2000" dirty="0"/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Materials 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20425A"/>
                </a:solidFill>
              </a:rPr>
              <a:t>Implementation</a:t>
            </a:r>
            <a:r>
              <a:rPr lang="en-US" sz="2000" dirty="0">
                <a:solidFill>
                  <a:srgbClr val="20425A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rgbClr val="20425A"/>
                </a:solidFill>
              </a:rPr>
              <a:t>Insert_Observation_Period_Lauren.sql</a:t>
            </a:r>
            <a:endParaRPr lang="en-US" sz="2000" dirty="0">
              <a:solidFill>
                <a:srgbClr val="2042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67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48842" y="1364754"/>
            <a:ext cx="84379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The full </a:t>
            </a:r>
            <a:r>
              <a:rPr lang="en-US" sz="2800" dirty="0" err="1">
                <a:solidFill>
                  <a:srgbClr val="20425A"/>
                </a:solidFill>
              </a:rPr>
              <a:t>Synthea</a:t>
            </a:r>
            <a:r>
              <a:rPr lang="en-US" sz="2800" dirty="0">
                <a:solidFill>
                  <a:srgbClr val="20425A"/>
                </a:solidFill>
              </a:rPr>
              <a:t> builder can be found here:</a:t>
            </a:r>
            <a:endParaRPr lang="en-US" sz="2800" dirty="0"/>
          </a:p>
          <a:p>
            <a:pPr marL="0" lvl="1"/>
            <a:r>
              <a:rPr lang="en-US" sz="2800" dirty="0"/>
              <a:t>	</a:t>
            </a:r>
            <a:r>
              <a:rPr lang="en-US" sz="2800" dirty="0">
                <a:hlinkClick r:id="rId2"/>
              </a:rPr>
              <a:t>https://github.com/OHDSI/ETL-Synthea</a:t>
            </a:r>
            <a:endParaRPr lang="en-US" sz="2800" dirty="0"/>
          </a:p>
          <a:p>
            <a:pPr marL="0" lvl="1"/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Another example of a R/SQL builder for a much larger database:</a:t>
            </a:r>
          </a:p>
          <a:p>
            <a:pPr marL="457200" lvl="2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400" dirty="0">
                <a:solidFill>
                  <a:srgbClr val="20425A"/>
                </a:solidFill>
                <a:hlinkClick r:id="rId3"/>
              </a:rPr>
              <a:t>https://github.com/OHDSI/ETL-HealthVerityBuilder</a:t>
            </a:r>
            <a:r>
              <a:rPr lang="en-US" sz="2400" dirty="0">
                <a:solidFill>
                  <a:srgbClr val="20425A"/>
                </a:solidFill>
              </a:rPr>
              <a:t> </a:t>
            </a:r>
          </a:p>
          <a:p>
            <a:pPr marL="457200" lvl="2"/>
            <a:endParaRPr lang="en-US" dirty="0">
              <a:solidFill>
                <a:srgbClr val="20425A"/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</a:t>
            </a:r>
            <a:r>
              <a:rPr lang="en-US" sz="2800" dirty="0" err="1">
                <a:solidFill>
                  <a:srgbClr val="20425A"/>
                </a:solidFill>
              </a:rPr>
              <a:t>.net</a:t>
            </a:r>
            <a:r>
              <a:rPr lang="en-US" sz="2800" dirty="0">
                <a:solidFill>
                  <a:srgbClr val="20425A"/>
                </a:solidFill>
              </a:rPr>
              <a:t>:</a:t>
            </a:r>
          </a:p>
          <a:p>
            <a:pPr marL="457200" lvl="3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4"/>
              </a:rPr>
              <a:t>https://github.com/OHDSI/ETL-CDMBuilder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457200" lvl="3"/>
            <a:endParaRPr lang="en-US" dirty="0">
              <a:solidFill>
                <a:srgbClr val="20425A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A builder created using the AWS lambda functionality:</a:t>
            </a:r>
          </a:p>
          <a:p>
            <a:pPr marL="457200" lvl="4"/>
            <a:r>
              <a:rPr lang="en-US" sz="2800" dirty="0">
                <a:solidFill>
                  <a:srgbClr val="20425A"/>
                </a:solidFill>
              </a:rPr>
              <a:t>	</a:t>
            </a:r>
            <a:r>
              <a:rPr lang="en-US" sz="2800" dirty="0">
                <a:solidFill>
                  <a:srgbClr val="20425A"/>
                </a:solidFill>
                <a:hlinkClick r:id="rId5"/>
              </a:rPr>
              <a:t>https://github.com/OHDSI/ETL-lambdabuilder</a:t>
            </a:r>
            <a:r>
              <a:rPr lang="en-US" sz="2800" dirty="0">
                <a:solidFill>
                  <a:srgbClr val="20425A"/>
                </a:solidFill>
              </a:rPr>
              <a:t> </a:t>
            </a:r>
          </a:p>
          <a:p>
            <a:pPr marL="0" lvl="1"/>
            <a:r>
              <a:rPr lang="en-US" sz="2000" dirty="0">
                <a:solidFill>
                  <a:srgbClr val="20425A"/>
                </a:solidFill>
              </a:rPr>
              <a:t>	(in development)</a:t>
            </a: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59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1D5F9C-151F-4FFE-9500-BEE93F5E972A}"/>
              </a:ext>
            </a:extLst>
          </p:cNvPr>
          <p:cNvSpPr txBox="1">
            <a:spLocks/>
          </p:cNvSpPr>
          <p:nvPr/>
        </p:nvSpPr>
        <p:spPr>
          <a:xfrm>
            <a:off x="1143000" y="152400"/>
            <a:ext cx="6781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Implementation - Advanced Topics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4B14-78C2-4BCC-8477-C41AA0F85267}"/>
              </a:ext>
            </a:extLst>
          </p:cNvPr>
          <p:cNvSpPr/>
          <p:nvPr/>
        </p:nvSpPr>
        <p:spPr>
          <a:xfrm>
            <a:off x="439317" y="1469529"/>
            <a:ext cx="843798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VISIT_OCCURRENCE logic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of chunking for large databases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425A"/>
                </a:solidFill>
              </a:rPr>
              <a:t>Use and creation of intermediate tables</a:t>
            </a:r>
          </a:p>
          <a:p>
            <a:pPr marL="0" lvl="1"/>
            <a:endParaRPr lang="en-US" sz="2000" dirty="0">
              <a:solidFill>
                <a:srgbClr val="20425A"/>
              </a:solidFill>
            </a:endParaRPr>
          </a:p>
        </p:txBody>
      </p:sp>
      <p:pic>
        <p:nvPicPr>
          <p:cNvPr id="12" name="Picture 11" descr="Image result for pusheen transparent background">
            <a:extLst>
              <a:ext uri="{FF2B5EF4-FFF2-40B4-BE49-F238E27FC236}">
                <a16:creationId xmlns:a16="http://schemas.microsoft.com/office/drawing/2014/main" id="{8D4222FE-89C6-4B06-8993-F9757D5D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09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tools are available to check that the CDM logic was implemented correctly?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Achilles HEEL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Rabbit-in-a-Hat  Test Case Framework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D06CE-E5BB-485E-B7C4-5453F7A8D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73" y="5405386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4CDD8-A80F-47D9-896E-2A0A20820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55" y="3672681"/>
            <a:ext cx="1533525" cy="554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Achilles is a data characterization and quality tool available for download here: </a:t>
            </a:r>
          </a:p>
          <a:p>
            <a:pPr marL="571500" indent="0">
              <a:buNone/>
            </a:pPr>
            <a:r>
              <a:rPr lang="en-US" dirty="0">
                <a:hlinkClick r:id="rId5"/>
              </a:rPr>
              <a:t>https://github.com/OHDSI/Achilles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For an example of how it was run for our sample data, that R script is located here: </a:t>
            </a:r>
          </a:p>
          <a:p>
            <a:pPr marL="574675" indent="0">
              <a:buNone/>
            </a:pPr>
            <a:r>
              <a:rPr lang="en-US" dirty="0">
                <a:hlinkClick r:id="rId6"/>
              </a:rPr>
              <a:t>https://github.com/OHDSI/Tutorial-ETL/blob/master/materials/Achilles/achillesRun.R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666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DDE9-8402-4377-AD59-84B2EADB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0" y="990600"/>
            <a:ext cx="6916366" cy="51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Achilles Heel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Achilles heel is a report generated by the Achilles application that will run a series of data quality checks on the CDM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28A86-3F84-40B7-91E4-1A6C0DD4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32" y="2282924"/>
            <a:ext cx="6459166" cy="46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C8AB4B-1CE0-409A-B94A-E5C36076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88357"/>
            <a:ext cx="2942618" cy="5576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Rabbit-in-a-Hat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C11E9-0C0C-4346-B9CD-8E5296A2F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40" r="22615" b="28543"/>
          <a:stretch/>
        </p:blipFill>
        <p:spPr>
          <a:xfrm>
            <a:off x="4041810" y="993505"/>
            <a:ext cx="4713083" cy="5536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82E84-62E6-471D-934C-59D43FBF3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48" y="1436501"/>
            <a:ext cx="666750" cy="661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62648" y="2595640"/>
            <a:ext cx="3822970" cy="3164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application has a feature called </a:t>
            </a:r>
            <a:r>
              <a:rPr lang="en-US" b="1" dirty="0"/>
              <a:t>‘Generate ETL Test Framework’. </a:t>
            </a:r>
            <a:r>
              <a:rPr lang="en-US" dirty="0"/>
              <a:t>This feature allows you to create ‘fake’ people as a way to test your ETL logic.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97426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38310" y="1140039"/>
            <a:ext cx="8740319" cy="1787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The test framework creates a series of R functions that enables you to specify your ‘fake’ people and records in the same structure as your source data using the scan report as a guide.   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6B561-4262-47C4-856B-7330EF0DD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" y="2819126"/>
            <a:ext cx="7320063" cy="4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326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40" y="1392957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 example of how this was done for the </a:t>
            </a:r>
            <a:r>
              <a:rPr lang="en-US" sz="2800" dirty="0" err="1"/>
              <a:t>Synthea</a:t>
            </a:r>
            <a:r>
              <a:rPr lang="en-US" sz="2800" dirty="0"/>
              <a:t> data is available from: </a:t>
            </a:r>
          </a:p>
          <a:p>
            <a:pPr marL="914400" indent="0">
              <a:buNone/>
            </a:pPr>
            <a:r>
              <a:rPr lang="en-US" sz="2800" dirty="0">
                <a:hlinkClick r:id="rId5"/>
              </a:rPr>
              <a:t>https://github.com/OHDSI/Tutorial-ETL/tree/master/materials/Unit%20Tests</a:t>
            </a:r>
            <a:r>
              <a:rPr lang="en-US" sz="2800" dirty="0"/>
              <a:t> </a:t>
            </a:r>
          </a:p>
          <a:p>
            <a:pPr marL="91440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file that creates the test cases as a series of insert statement is </a:t>
            </a:r>
            <a:r>
              <a:rPr lang="en-US" sz="2800" b="1" dirty="0" err="1"/>
              <a:t>RunSyntheaTestCases.r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635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Unit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AA9101-29A7-427B-BC0E-1B9DCCFD0208}"/>
              </a:ext>
            </a:extLst>
          </p:cNvPr>
          <p:cNvSpPr txBox="1">
            <a:spLocks/>
          </p:cNvSpPr>
          <p:nvPr/>
        </p:nvSpPr>
        <p:spPr>
          <a:xfrm>
            <a:off x="201839" y="1160576"/>
            <a:ext cx="8740319" cy="3743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Let’s revisit the PERSON table logic: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How could we create a test case for this?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CCF6B-C639-4FB5-B902-F42463B4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79285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A0736-E89F-4ED1-A772-325FF98E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57775"/>
            <a:ext cx="9144000" cy="114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AB36-87B6-4C6D-A665-A336B0DF3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5314915"/>
            <a:ext cx="9144000" cy="6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222787" cy="838200"/>
          </a:xfrm>
        </p:spPr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25694-1037-4F65-9B5F-8CA27269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81E79BA-1690-4057-9B3F-C08309C4AD55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A1CE47-06F4-4235-9694-73512F23D877}"/>
              </a:ext>
            </a:extLst>
          </p:cNvPr>
          <p:cNvSpPr txBox="1">
            <a:spLocks/>
          </p:cNvSpPr>
          <p:nvPr/>
        </p:nvSpPr>
        <p:spPr>
          <a:xfrm>
            <a:off x="5414960" y="1140038"/>
            <a:ext cx="3361049" cy="20536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Let’s Revisit</a:t>
            </a:r>
          </a:p>
          <a:p>
            <a:r>
              <a:rPr lang="en-US" sz="4000" dirty="0"/>
              <a:t>Ethnicity</a:t>
            </a:r>
            <a:endParaRPr lang="en-US" sz="2800" dirty="0"/>
          </a:p>
          <a:p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90EFF-AE67-4F50-A364-E835695C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C1F8B8-D8B9-49A5-AF89-E2ED06C12553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6748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66841"/>
              </p:ext>
            </p:extLst>
          </p:nvPr>
        </p:nvGraphicFramePr>
        <p:xfrm>
          <a:off x="446314" y="1396999"/>
          <a:ext cx="8240487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Easier assessment of </a:t>
                      </a:r>
                      <a:r>
                        <a:rPr lang="en-US" sz="20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PETER TO SEND 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79B7CA-9CD6-421F-A2B8-15182AD343CA}"/>
              </a:ext>
            </a:extLst>
          </p:cNvPr>
          <p:cNvSpPr/>
          <p:nvPr/>
        </p:nvSpPr>
        <p:spPr>
          <a:xfrm>
            <a:off x="1741714" y="1273629"/>
            <a:ext cx="5617029" cy="354874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SENDING ME THIS</a:t>
            </a:r>
          </a:p>
        </p:txBody>
      </p:sp>
      <p:pic>
        <p:nvPicPr>
          <p:cNvPr id="7" name="Picture 2" descr="Bitmoji Image">
            <a:extLst>
              <a:ext uri="{FF2B5EF4-FFF2-40B4-BE49-F238E27FC236}">
                <a16:creationId xmlns:a16="http://schemas.microsoft.com/office/drawing/2014/main" id="{0411A2A4-5AC7-4851-AAE3-D84AE60F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BB6B9E-1F57-564D-9E49-7D8E16FE4FC3}"/>
              </a:ext>
            </a:extLst>
          </p:cNvPr>
          <p:cNvSpPr/>
          <p:nvPr/>
        </p:nvSpPr>
        <p:spPr>
          <a:xfrm>
            <a:off x="1049641" y="1813526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2ACD-494C-FA43-BA9F-216A76EC0F3C}"/>
              </a:ext>
            </a:extLst>
          </p:cNvPr>
          <p:cNvSpPr/>
          <p:nvPr/>
        </p:nvSpPr>
        <p:spPr>
          <a:xfrm>
            <a:off x="3932111" y="3613750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D05A-BCEF-0844-91FF-654BC151FED3}"/>
              </a:ext>
            </a:extLst>
          </p:cNvPr>
          <p:cNvSpPr/>
          <p:nvPr/>
        </p:nvSpPr>
        <p:spPr>
          <a:xfrm>
            <a:off x="1051185" y="3613750"/>
            <a:ext cx="2571750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0266-B64D-CF4D-9551-6C4B860D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928E7-5D6B-E74F-AC83-9CAC6708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3" y="3899500"/>
            <a:ext cx="2047875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F81-382B-2F45-B63B-BDBBA19FC5C2}"/>
              </a:ext>
            </a:extLst>
          </p:cNvPr>
          <p:cNvSpPr txBox="1"/>
          <p:nvPr/>
        </p:nvSpPr>
        <p:spPr>
          <a:xfrm>
            <a:off x="4032510" y="3895030"/>
            <a:ext cx="417195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We like to thank Amazon Web Services for their valuable technical support and resources</a:t>
            </a:r>
          </a:p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A3347-87D6-1248-A51D-0A58EC42E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07" y="2354037"/>
            <a:ext cx="2497418" cy="576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FC273-C010-B640-B83D-7EC61D7732DE}"/>
              </a:ext>
            </a:extLst>
          </p:cNvPr>
          <p:cNvSpPr/>
          <p:nvPr/>
        </p:nvSpPr>
        <p:spPr>
          <a:xfrm>
            <a:off x="3926576" y="1804258"/>
            <a:ext cx="4372748" cy="16573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0434-531B-B748-8EE8-8A0E008A8DA9}"/>
              </a:ext>
            </a:extLst>
          </p:cNvPr>
          <p:cNvSpPr txBox="1"/>
          <p:nvPr/>
        </p:nvSpPr>
        <p:spPr>
          <a:xfrm>
            <a:off x="4032510" y="1961245"/>
            <a:ext cx="4171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tutorial would not have been possible without the contribution of many collaborators in the OHDSI Community</a:t>
            </a:r>
          </a:p>
        </p:txBody>
      </p:sp>
    </p:spTree>
    <p:extLst>
      <p:ext uri="{BB962C8B-B14F-4D97-AF65-F5344CB8AC3E}">
        <p14:creationId xmlns:p14="http://schemas.microsoft.com/office/powerpoint/2010/main" val="3970353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building, large&#10;&#10;Description automatically generated">
            <a:extLst>
              <a:ext uri="{FF2B5EF4-FFF2-40B4-BE49-F238E27FC236}">
                <a16:creationId xmlns:a16="http://schemas.microsoft.com/office/drawing/2014/main" id="{5B9F50DD-8A98-CB49-A785-472AB903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s://www.ohdsi-europe.org/images/pathfigure.png">
            <a:extLst>
              <a:ext uri="{FF2B5EF4-FFF2-40B4-BE49-F238E27FC236}">
                <a16:creationId xmlns:a16="http://schemas.microsoft.com/office/drawing/2014/main" id="{04812841-D4BE-4154-97E5-04498657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652712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 and 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19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A5B81-AF72-4D81-90C2-05A7384E3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896477"/>
              </p:ext>
            </p:extLst>
          </p:nvPr>
        </p:nvGraphicFramePr>
        <p:xfrm>
          <a:off x="1023359" y="1219200"/>
          <a:ext cx="7097283" cy="492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27078">
                  <a:extLst>
                    <a:ext uri="{9D8B030D-6E8A-4147-A177-3AD203B41FA5}">
                      <a16:colId xmlns:a16="http://schemas.microsoft.com/office/drawing/2014/main" val="4251094589"/>
                    </a:ext>
                  </a:extLst>
                </a:gridCol>
                <a:gridCol w="5170205">
                  <a:extLst>
                    <a:ext uri="{9D8B030D-6E8A-4147-A177-3AD203B41FA5}">
                      <a16:colId xmlns:a16="http://schemas.microsoft.com/office/drawing/2014/main" val="4006209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Agenda 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86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9:00 – 9:30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Overview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Set Up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OHDSI / CDM?</a:t>
                      </a:r>
                    </a:p>
                    <a:p>
                      <a:pPr marL="342900" marR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What is the ETL Process?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1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9:30 – 10:45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1 – Design Your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2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10:45 – 11:15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5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11:15 – 12:30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2 – Mapping to the Vocabulary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42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12:30 – 13:30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Lunch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13:30 – 14:30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3 – Develop ETL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7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14:30 – 15:30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Step 4 – Quality Control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15:30 – 16:00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Coffee Break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8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16:00 – 17:00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ETL Pain Points &amp; Conclusions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0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17:00 – 18:00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Beer, Wine, &amp; Snacks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452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4E39-ADB3-4E6E-B022-810BA23E228B}"/>
              </a:ext>
            </a:extLst>
          </p:cNvPr>
          <p:cNvSpPr txBox="1"/>
          <p:nvPr/>
        </p:nvSpPr>
        <p:spPr>
          <a:xfrm>
            <a:off x="5958672" y="3751605"/>
            <a:ext cx="107987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ohdsi</a:t>
            </a:r>
            <a:endParaRPr lang="en-US" sz="1400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lt text">
            <a:extLst>
              <a:ext uri="{FF2B5EF4-FFF2-40B4-BE49-F238E27FC236}">
                <a16:creationId xmlns:a16="http://schemas.microsoft.com/office/drawing/2014/main" id="{8CCF840E-EEF0-49E5-88EB-E37B3D07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97" y="1698171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72" y="3667578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use the ScanReport_raw_synthea.xlsx for this</a:t>
            </a:r>
          </a:p>
          <a:p>
            <a:pPr lvl="1"/>
            <a:r>
              <a:rPr lang="en-US" dirty="0">
                <a:hlinkClick r:id="rId3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7521-B95B-4CD0-A7E6-E1C343AD0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710543"/>
            <a:ext cx="4038600" cy="34156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Save it to the desktop</a:t>
            </a:r>
          </a:p>
          <a:p>
            <a:endParaRPr lang="en-US" dirty="0"/>
          </a:p>
          <a:p>
            <a:r>
              <a:rPr lang="en-US" dirty="0"/>
              <a:t>Open in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F521978-459F-4D11-9DDE-F19D8FF9D2AD}"/>
              </a:ext>
            </a:extLst>
          </p:cNvPr>
          <p:cNvSpPr/>
          <p:nvPr/>
        </p:nvSpPr>
        <p:spPr>
          <a:xfrm>
            <a:off x="1564820" y="1167946"/>
            <a:ext cx="1428751" cy="1365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raw_</a:t>
            </a:r>
            <a:br>
              <a:rPr lang="en-US" sz="2400" dirty="0"/>
            </a:br>
            <a:r>
              <a:rPr lang="en-US" sz="2400" dirty="0" err="1"/>
              <a:t>synthea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99E5-DA1C-4C08-99F7-7670F077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537" y="1512434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4FB14C-BC96-4AB6-8F33-33C06A8F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/>
              <a:t>The scan tells Rabbit in a Hat what is in the raw database</a:t>
            </a:r>
          </a:p>
          <a:p>
            <a:endParaRPr lang="en-US" sz="1800" dirty="0"/>
          </a:p>
          <a:p>
            <a:pPr lvl="1"/>
            <a:r>
              <a:rPr lang="en-US" dirty="0"/>
              <a:t>Orange Tables = Raw</a:t>
            </a:r>
          </a:p>
          <a:p>
            <a:pPr lvl="1"/>
            <a:endParaRPr lang="en-US" sz="1800" dirty="0"/>
          </a:p>
          <a:p>
            <a:pPr lvl="1"/>
            <a:r>
              <a:rPr lang="en-US" dirty="0"/>
              <a:t>Blue Tables = CDM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514A-DB3E-452F-BD12-F6E94324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65E-1426-4454-896D-8D5FA70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5" y="1719944"/>
            <a:ext cx="3892672" cy="38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784596" cy="838200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4EDF3-D1DA-46BA-BA86-7858F544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53" y="3081097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16" y="3757529"/>
            <a:ext cx="20288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1BAC-D953-472E-B304-291A1C7F9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975" y="2389983"/>
            <a:ext cx="2047875" cy="590550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595689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511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CDM Wiki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OHDSI Forums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http://forums.ohdsi.org/c/cdm-builders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CDM Examples</a:t>
            </a:r>
            <a:br>
              <a:rPr lang="en-US" sz="2400" dirty="0">
                <a:hlinkClick r:id="rId5"/>
              </a:rPr>
            </a:br>
            <a:r>
              <a:rPr lang="en-US" sz="2400" dirty="0">
                <a:hlinkClick r:id="rId5"/>
              </a:rPr>
              <a:t>http://www.ohdsi.org/web/wiki/doku.php?id=resources:2018_data_network</a:t>
            </a:r>
            <a:br>
              <a:rPr lang="en-US" sz="2400" dirty="0"/>
            </a:br>
            <a:r>
              <a:rPr lang="en-US" sz="2400" dirty="0"/>
              <a:t>About 100 CDMs currently exist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THEMIS Working Group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https://github.com/OHDSI/Themis</a:t>
            </a:r>
            <a:endParaRPr lang="en-US" sz="2400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http://www.ohdsi.org/web/wiki/lib/exe/fetch.php?w=300&amp;tok=37dda3&amp;media=projects:workgroups:themis-logo-horizontal.png">
            <a:extLst>
              <a:ext uri="{FF2B5EF4-FFF2-40B4-BE49-F238E27FC236}">
                <a16:creationId xmlns:a16="http://schemas.microsoft.com/office/drawing/2014/main" id="{DC91087C-4007-4C4C-889E-E9A79966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4810436"/>
            <a:ext cx="1516380" cy="76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15876E-52B6-4F02-9EA5-38E84D57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2E3EC6-46BE-45F6-8F75-14063BA2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full ETL document:</a:t>
            </a:r>
            <a:br>
              <a:rPr lang="en-US" dirty="0"/>
            </a:br>
            <a:r>
              <a:rPr lang="en-US" dirty="0">
                <a:hlinkClick r:id="rId2"/>
              </a:rPr>
              <a:t>https://ohdsi.github.io/ETL-Synthea/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BF8D-A48E-4225-8AD8-35C4D99E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0" name="Picture 2" descr="https://ohdsi.github.io/ETL-Synthea/syntheaETL_files/image1.png">
            <a:extLst>
              <a:ext uri="{FF2B5EF4-FFF2-40B4-BE49-F238E27FC236}">
                <a16:creationId xmlns:a16="http://schemas.microsoft.com/office/drawing/2014/main" id="{FA4EF855-325D-4401-B294-7C17E70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30" y="2623457"/>
            <a:ext cx="5376394" cy="33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7194-1239-408C-882D-061D27585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3" y="246741"/>
            <a:ext cx="749808" cy="7390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2835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D32-F9C3-405D-AF17-2C700CD2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Parting Thoughts On ETL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263-99E4-4E3F-A7CC-066351DE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Vocabulary will tell a source record where to go.</a:t>
            </a:r>
          </a:p>
          <a:p>
            <a:pPr lvl="1"/>
            <a:r>
              <a:rPr lang="en-US" dirty="0"/>
              <a:t>Example, just because it is a condition code and in a condition table does not mean it will end up in CONDITION_OCCURRENCE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ICD9 781.1 - Abnormal weight gain</a:t>
            </a:r>
          </a:p>
          <a:p>
            <a:pPr lvl="1"/>
            <a:endParaRPr lang="en-US" dirty="0"/>
          </a:p>
          <a:p>
            <a:r>
              <a:rPr lang="en-US" dirty="0"/>
              <a:t>STEM Table in Rabbit In a Hat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6248-F227-48BF-A811-B22583823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7BA78-F9BA-4642-A7D1-94B3BF7B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26" y="5572352"/>
            <a:ext cx="20859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/>
              <a:t>helps maintain tie to raw data</a:t>
            </a:r>
            <a:endParaRPr lang="en-US" b="1" dirty="0">
              <a:highlight>
                <a:srgbClr val="FFFF00"/>
              </a:highlight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ICPC-1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 this presentation for future use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216996" y="138442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PostgreSQL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PGAdmin4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6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16996" y="4111575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16996" y="247528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16996" y="4657003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43" name="Shape 763">
            <a:extLst>
              <a:ext uri="{FF2B5EF4-FFF2-40B4-BE49-F238E27FC236}">
                <a16:creationId xmlns:a16="http://schemas.microsoft.com/office/drawing/2014/main" id="{598E8808-D189-433B-8AFF-4D19C14D74FA}"/>
              </a:ext>
            </a:extLst>
          </p:cNvPr>
          <p:cNvSpPr/>
          <p:nvPr/>
        </p:nvSpPr>
        <p:spPr>
          <a:xfrm>
            <a:off x="7216996" y="192985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Lauren (EMPTY)</a:t>
            </a:r>
          </a:p>
        </p:txBody>
      </p:sp>
      <p:sp>
        <p:nvSpPr>
          <p:cNvPr id="44" name="Shape 763">
            <a:extLst>
              <a:ext uri="{FF2B5EF4-FFF2-40B4-BE49-F238E27FC236}">
                <a16:creationId xmlns:a16="http://schemas.microsoft.com/office/drawing/2014/main" id="{C385FEA3-EB6A-4CF0-9810-228576756F43}"/>
              </a:ext>
            </a:extLst>
          </p:cNvPr>
          <p:cNvSpPr/>
          <p:nvPr/>
        </p:nvSpPr>
        <p:spPr>
          <a:xfrm>
            <a:off x="7216996" y="302071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763">
            <a:extLst>
              <a:ext uri="{FF2B5EF4-FFF2-40B4-BE49-F238E27FC236}">
                <a16:creationId xmlns:a16="http://schemas.microsoft.com/office/drawing/2014/main" id="{43EE746A-4903-4381-9C98-8E6D5AC112A0}"/>
              </a:ext>
            </a:extLst>
          </p:cNvPr>
          <p:cNvSpPr/>
          <p:nvPr/>
        </p:nvSpPr>
        <p:spPr>
          <a:xfrm>
            <a:off x="7216996" y="3566145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CDM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Synpuf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(100K)</a:t>
            </a:r>
          </a:p>
        </p:txBody>
      </p:sp>
      <p:pic>
        <p:nvPicPr>
          <p:cNvPr id="2050" name="Picture 2" descr="PostgreSQL Elephant Logo">
            <a:extLst>
              <a:ext uri="{FF2B5EF4-FFF2-40B4-BE49-F238E27FC236}">
                <a16:creationId xmlns:a16="http://schemas.microsoft.com/office/drawing/2014/main" id="{C7E0494E-FF38-463A-AFC9-44F953F5C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66" y="2085430"/>
            <a:ext cx="443181" cy="4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for Accessing a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LINK TBD</a:t>
            </a:r>
          </a:p>
          <a:p>
            <a:pPr marL="0" indent="0" algn="ctr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indent="-457200"/>
            <a:r>
              <a:rPr lang="en-US" dirty="0">
                <a:highlight>
                  <a:srgbClr val="FFFF00"/>
                </a:highlight>
              </a:rPr>
              <a:t>Pick one of the rows and put your name on the second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954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multiple tools available to implement your ETL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In this example we created a builder using SQL and R, though your choice will largely depend on the size and complexity of the ETL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6" name="Picture 2" descr="Image result for R">
            <a:extLst>
              <a:ext uri="{FF2B5EF4-FFF2-40B4-BE49-F238E27FC236}">
                <a16:creationId xmlns:a16="http://schemas.microsoft.com/office/drawing/2014/main" id="{3AE7BE10-1319-4CD3-A6EA-4CAED977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12" y="2534533"/>
            <a:ext cx="1667443" cy="12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stgresql">
            <a:extLst>
              <a:ext uri="{FF2B5EF4-FFF2-40B4-BE49-F238E27FC236}">
                <a16:creationId xmlns:a16="http://schemas.microsoft.com/office/drawing/2014/main" id="{A681835B-F2B8-44FC-A36D-B864C913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89" y="2534533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coding language">
            <a:extLst>
              <a:ext uri="{FF2B5EF4-FFF2-40B4-BE49-F238E27FC236}">
                <a16:creationId xmlns:a16="http://schemas.microsoft.com/office/drawing/2014/main" id="{CF641DC0-5616-4CC0-949F-C1F1554D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89" y="2534533"/>
            <a:ext cx="3577866" cy="178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58000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06890"/>
            <a:ext cx="8229600" cy="58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General Flow of Implementation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9DCF-F297-413C-B508-A102DAB1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1" y="1590707"/>
            <a:ext cx="2028825" cy="600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1DB2DB-36EB-48E8-ADDC-4B9D1F8CBB9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663430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224FB-355C-4B2E-B6EC-D8302D6E565C}"/>
              </a:ext>
            </a:extLst>
          </p:cNvPr>
          <p:cNvCxnSpPr>
            <a:cxnSpLocks/>
          </p:cNvCxnSpPr>
          <p:nvPr/>
        </p:nvCxnSpPr>
        <p:spPr>
          <a:xfrm rot="15600000" flipH="1">
            <a:off x="2388422" y="2190782"/>
            <a:ext cx="724644" cy="60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58EA762-A55A-4760-BEE8-77FA794A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1" y="2838450"/>
            <a:ext cx="2009775" cy="590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E5BF6-FB5A-4D4C-ADA4-6461DC99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2809875"/>
            <a:ext cx="2038350" cy="647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AA2F5F-2CF8-4FBA-BFFD-2C930C1F3202}"/>
              </a:ext>
            </a:extLst>
          </p:cNvPr>
          <p:cNvCxnSpPr>
            <a:cxnSpLocks/>
          </p:cNvCxnSpPr>
          <p:nvPr/>
        </p:nvCxnSpPr>
        <p:spPr>
          <a:xfrm>
            <a:off x="3839205" y="3405744"/>
            <a:ext cx="563" cy="366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D8A7590-7E62-4B8D-B2FF-53E62336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55" y="4532878"/>
            <a:ext cx="2019300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528511-AAA2-4775-89B6-655E3C7DF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855" y="3920186"/>
            <a:ext cx="2028825" cy="581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8951B-EFE6-4CC1-B162-758EDA2AC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680" y="3909406"/>
            <a:ext cx="2047875" cy="6000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81F9A5-2828-499E-A9A7-9CC96F43D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855" y="4509481"/>
            <a:ext cx="2038350" cy="6000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C1B6B7-0676-49F3-8143-FB73776BF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756" y="5101826"/>
            <a:ext cx="2000250" cy="609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65814A-DFA0-4C93-95C6-BC1421BF0618}"/>
              </a:ext>
            </a:extLst>
          </p:cNvPr>
          <p:cNvSpPr/>
          <p:nvPr/>
        </p:nvSpPr>
        <p:spPr>
          <a:xfrm>
            <a:off x="1800855" y="3849704"/>
            <a:ext cx="4076700" cy="18928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C1446A6-0E3A-4E6F-8C57-4B383865F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905" y="5095090"/>
            <a:ext cx="200025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4337E0-AB8B-4294-9287-BADFF7D346E8}"/>
              </a:ext>
            </a:extLst>
          </p:cNvPr>
          <p:cNvSpPr txBox="1"/>
          <p:nvPr/>
        </p:nvSpPr>
        <p:spPr>
          <a:xfrm>
            <a:off x="3939701" y="5215642"/>
            <a:ext cx="1848255" cy="369332"/>
          </a:xfrm>
          <a:prstGeom prst="rect">
            <a:avLst/>
          </a:prstGeom>
          <a:solidFill>
            <a:srgbClr val="BDBD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200" b="1" dirty="0"/>
              <a:t>Additional clinical data tables…</a:t>
            </a:r>
            <a:endParaRPr lang="en-US" sz="14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07F6CA3-E6C7-43FB-9C92-5C5E32A87150}"/>
              </a:ext>
            </a:extLst>
          </p:cNvPr>
          <p:cNvSpPr txBox="1">
            <a:spLocks/>
          </p:cNvSpPr>
          <p:nvPr/>
        </p:nvSpPr>
        <p:spPr>
          <a:xfrm>
            <a:off x="3749877" y="1751504"/>
            <a:ext cx="3730693" cy="651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A good rule of thumb is to always create the PERSON table first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E3F8877-1CA2-4B36-93BC-A76968D9680F}"/>
              </a:ext>
            </a:extLst>
          </p:cNvPr>
          <p:cNvSpPr txBox="1">
            <a:spLocks/>
          </p:cNvSpPr>
          <p:nvPr/>
        </p:nvSpPr>
        <p:spPr>
          <a:xfrm>
            <a:off x="4965396" y="2614528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The VISIT_OCCURRENCE table must be created before the standardized clinical data tables as they all refer to the VISIT_OCCURRENCE_ID</a:t>
            </a:r>
          </a:p>
        </p:txBody>
      </p:sp>
    </p:spTree>
    <p:extLst>
      <p:ext uri="{BB962C8B-B14F-4D97-AF65-F5344CB8AC3E}">
        <p14:creationId xmlns:p14="http://schemas.microsoft.com/office/powerpoint/2010/main" val="253275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6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6818152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897464-DF6F-45B7-8B7A-D99C37C5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34" y="1535113"/>
            <a:ext cx="4040188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Together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E803E9-1A18-4E00-9EB4-38BACE921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On your 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16" y="2452291"/>
            <a:ext cx="202882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E44F0-8B4C-4C62-BB50-1FFCE35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4" y="2428478"/>
            <a:ext cx="203835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004F0-3B90-4F43-B82D-69B0A39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16" y="3138487"/>
            <a:ext cx="2028825" cy="581025"/>
          </a:xfrm>
          <a:prstGeom prst="rect">
            <a:avLst/>
          </a:prstGeom>
        </p:spPr>
      </p:pic>
      <p:pic>
        <p:nvPicPr>
          <p:cNvPr id="13" name="Picture 2" descr="Image result for pusheen working">
            <a:extLst>
              <a:ext uri="{FF2B5EF4-FFF2-40B4-BE49-F238E27FC236}">
                <a16:creationId xmlns:a16="http://schemas.microsoft.com/office/drawing/2014/main" id="{065EC370-6C21-48CE-A3B9-36B8064178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2" y="3646023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37C107-85B7-45EC-B3A4-63A9981847FE}"/>
              </a:ext>
            </a:extLst>
          </p:cNvPr>
          <p:cNvSpPr txBox="1">
            <a:spLocks/>
          </p:cNvSpPr>
          <p:nvPr/>
        </p:nvSpPr>
        <p:spPr>
          <a:xfrm>
            <a:off x="499240" y="4359274"/>
            <a:ext cx="4145784" cy="111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In this example we will not go over the VISIT_OCCURRENCE creation, though a link to how that was done will be provided later in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992325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6034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C67DE1-08FA-47DE-8543-4F787F31E938}"/>
              </a:ext>
            </a:extLst>
          </p:cNvPr>
          <p:cNvSpPr txBox="1">
            <a:spLocks/>
          </p:cNvSpPr>
          <p:nvPr/>
        </p:nvSpPr>
        <p:spPr>
          <a:xfrm>
            <a:off x="124656" y="2667624"/>
            <a:ext cx="3750079" cy="123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Navigate in your browser to: </a:t>
            </a:r>
            <a:r>
              <a:rPr lang="en-US" b="0" dirty="0">
                <a:hlinkClick r:id="rId4"/>
              </a:rPr>
              <a:t>https://ohdsi.github.io/ETL-Synthea/Person.html</a:t>
            </a:r>
            <a:r>
              <a:rPr lang="en-US" b="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E44924-7D21-466D-8FD9-7A854E2E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735" y="1908543"/>
            <a:ext cx="4812065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7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First, 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5132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A297DF-E4E4-46E0-B771-AFFE491BF6F2}"/>
              </a:ext>
            </a:extLst>
          </p:cNvPr>
          <p:cNvSpPr txBox="1">
            <a:spLocks/>
          </p:cNvSpPr>
          <p:nvPr/>
        </p:nvSpPr>
        <p:spPr>
          <a:xfrm>
            <a:off x="1053030" y="1629897"/>
            <a:ext cx="7386120" cy="2963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To open the query while we review:</a:t>
            </a:r>
          </a:p>
          <a:p>
            <a:pPr lvl="1"/>
            <a:r>
              <a:rPr lang="en-US" sz="2400" b="0" dirty="0">
                <a:hlinkClick r:id="rId4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You can either view it directly in </a:t>
            </a:r>
            <a:r>
              <a:rPr lang="en-US" sz="2400" b="0" dirty="0" err="1"/>
              <a:t>github</a:t>
            </a:r>
            <a:r>
              <a:rPr lang="en-US" sz="2400" b="0" dirty="0"/>
              <a:t> or download it and open it in pgAdmin4</a:t>
            </a:r>
          </a:p>
        </p:txBody>
      </p:sp>
    </p:spTree>
    <p:extLst>
      <p:ext uri="{BB962C8B-B14F-4D97-AF65-F5344CB8AC3E}">
        <p14:creationId xmlns:p14="http://schemas.microsoft.com/office/powerpoint/2010/main" val="44479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5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32821" y="1788091"/>
            <a:ext cx="8229600" cy="111017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793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4" y="301818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08F218-938D-4D2D-B16C-D358AE7F543A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4492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181F-EA93-4327-814B-09B80FF7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2" y="1459706"/>
            <a:ext cx="5381625" cy="538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24032" y="6324600"/>
            <a:ext cx="5457825" cy="533400"/>
          </a:xfrm>
          <a:prstGeom prst="frame">
            <a:avLst>
              <a:gd name="adj1" fmla="val 126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1A52D-5E06-4121-8DAE-F1CB3FD7B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4150519"/>
            <a:ext cx="6600825" cy="925349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C3DBB5A7-3FB7-4DBC-B214-136F2C286A54}"/>
              </a:ext>
            </a:extLst>
          </p:cNvPr>
          <p:cNvSpPr/>
          <p:nvPr/>
        </p:nvSpPr>
        <p:spPr>
          <a:xfrm>
            <a:off x="6219826" y="4048125"/>
            <a:ext cx="1428749" cy="1142999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C676B3-D8DB-4999-B45C-76831C3A8909}"/>
              </a:ext>
            </a:extLst>
          </p:cNvPr>
          <p:cNvSpPr txBox="1">
            <a:spLocks/>
          </p:cNvSpPr>
          <p:nvPr/>
        </p:nvSpPr>
        <p:spPr>
          <a:xfrm>
            <a:off x="7796017" y="4256468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E23EC59-3E25-4F12-92C6-545822CD3F58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Gender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0239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-1" y="2808690"/>
            <a:ext cx="8296275" cy="1469322"/>
          </a:xfrm>
          <a:prstGeom prst="frame">
            <a:avLst>
              <a:gd name="adj1" fmla="val 43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5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9432127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3799235"/>
            <a:ext cx="5457825" cy="906116"/>
          </a:xfrm>
          <a:prstGeom prst="frame">
            <a:avLst>
              <a:gd name="adj1" fmla="val 6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Birthdate</a:t>
            </a:r>
            <a:r>
              <a:rPr lang="en-US" b="0" dirty="0"/>
              <a:t> </a:t>
            </a:r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0C8A55-FEF5-4458-9B7A-5B6547E1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7" y="4764792"/>
            <a:ext cx="6596063" cy="1361371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442004B-8148-4E45-81EA-79E319E5303E}"/>
              </a:ext>
            </a:extLst>
          </p:cNvPr>
          <p:cNvSpPr/>
          <p:nvPr/>
        </p:nvSpPr>
        <p:spPr>
          <a:xfrm>
            <a:off x="881580" y="5638146"/>
            <a:ext cx="6805095" cy="547458"/>
          </a:xfrm>
          <a:prstGeom prst="frame">
            <a:avLst>
              <a:gd name="adj1" fmla="val 11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FBD3CD-35AE-4ADB-9EC5-209A0F4AC9A3}"/>
              </a:ext>
            </a:extLst>
          </p:cNvPr>
          <p:cNvSpPr txBox="1">
            <a:spLocks/>
          </p:cNvSpPr>
          <p:nvPr/>
        </p:nvSpPr>
        <p:spPr>
          <a:xfrm>
            <a:off x="7860052" y="5555150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7095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4220394"/>
            <a:ext cx="8296275" cy="1043455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4589810"/>
            <a:ext cx="5457825" cy="1277590"/>
          </a:xfrm>
          <a:prstGeom prst="frame">
            <a:avLst>
              <a:gd name="adj1" fmla="val 40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7" y="1971850"/>
            <a:ext cx="1833563" cy="762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Race</a:t>
            </a:r>
            <a:endParaRPr lang="en-US" b="0" dirty="0"/>
          </a:p>
          <a:p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F63E5-4A4A-49A2-BFD2-C6EBB07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944" y="3652233"/>
            <a:ext cx="6596064" cy="913436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2233333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889A3-E309-4493-9A69-654D260093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457200" y="1085849"/>
            <a:ext cx="8229600" cy="955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Let’s review the logic we decided on for how the PERSON table should be created.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E46244-FC61-4F19-ACB2-0045B33EE1B4}"/>
              </a:ext>
            </a:extLst>
          </p:cNvPr>
          <p:cNvSpPr txBox="1">
            <a:spLocks/>
          </p:cNvSpPr>
          <p:nvPr/>
        </p:nvSpPr>
        <p:spPr>
          <a:xfrm>
            <a:off x="85725" y="2225209"/>
            <a:ext cx="8601075" cy="3900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Gender: </a:t>
            </a:r>
          </a:p>
          <a:p>
            <a:endParaRPr lang="en-US" b="0" dirty="0"/>
          </a:p>
          <a:p>
            <a:endParaRPr lang="en-US" sz="1800" b="0" dirty="0"/>
          </a:p>
          <a:p>
            <a:r>
              <a:rPr lang="en-US" b="0" dirty="0"/>
              <a:t>Birthdate: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b="0" dirty="0"/>
              <a:t>Race: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0" dirty="0"/>
              <a:t>Ethnicity:</a:t>
            </a:r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5B00B-3B86-4A61-BD5B-34970A16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83341"/>
            <a:ext cx="6600825" cy="925349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8C37-CC4C-46A2-8266-465C5D353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2" y="2859024"/>
            <a:ext cx="6596063" cy="1361371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CF9C1-045B-4739-A574-699A2510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1" y="4278012"/>
            <a:ext cx="6596064" cy="913436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E83EC-BF96-438E-A6C2-AF040BA3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5263850"/>
            <a:ext cx="6596063" cy="1229025"/>
          </a:xfrm>
          <a:prstGeom prst="rect">
            <a:avLst/>
          </a:prstGeom>
          <a:ln w="15875">
            <a:solidFill>
              <a:srgbClr val="20425A"/>
            </a:solidFill>
          </a:ln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0EFE0623-8A0B-492E-BDF5-87FEF74518F6}"/>
              </a:ext>
            </a:extLst>
          </p:cNvPr>
          <p:cNvSpPr/>
          <p:nvPr/>
        </p:nvSpPr>
        <p:spPr>
          <a:xfrm>
            <a:off x="0" y="5189734"/>
            <a:ext cx="8277225" cy="1303141"/>
          </a:xfrm>
          <a:prstGeom prst="frame">
            <a:avLst>
              <a:gd name="adj1" fmla="val 71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881580" y="1085849"/>
            <a:ext cx="8229600" cy="4497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How should the PERSON table logic be implemented in SQL?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98B6AE-C071-44B9-93C7-AEF9DF5B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1559719"/>
            <a:ext cx="5829300" cy="51816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4813CF7F-B5A9-46CF-A7CE-0D0B033AF02B}"/>
              </a:ext>
            </a:extLst>
          </p:cNvPr>
          <p:cNvSpPr/>
          <p:nvPr/>
        </p:nvSpPr>
        <p:spPr>
          <a:xfrm>
            <a:off x="276225" y="5681485"/>
            <a:ext cx="5457825" cy="976698"/>
          </a:xfrm>
          <a:prstGeom prst="frame">
            <a:avLst>
              <a:gd name="adj1" fmla="val 71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005EEB-A326-4FE9-B567-CBC966A97D3F}"/>
              </a:ext>
            </a:extLst>
          </p:cNvPr>
          <p:cNvSpPr txBox="1">
            <a:spLocks/>
          </p:cNvSpPr>
          <p:nvPr/>
        </p:nvSpPr>
        <p:spPr>
          <a:xfrm>
            <a:off x="6281736" y="1971849"/>
            <a:ext cx="2405063" cy="674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Ethnicity</a:t>
            </a:r>
            <a:endParaRPr lang="en-US" dirty="0"/>
          </a:p>
          <a:p>
            <a:endParaRPr lang="en-US"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CDF83A-FBA5-4F92-9E66-B7065D9C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4385199"/>
            <a:ext cx="6596063" cy="1229025"/>
          </a:xfrm>
          <a:prstGeom prst="rect">
            <a:avLst/>
          </a:prstGeom>
          <a:ln w="25400">
            <a:solidFill>
              <a:srgbClr val="20425A"/>
            </a:solidFill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378CCA-877E-4DD7-AF26-D938E250992E}"/>
              </a:ext>
            </a:extLst>
          </p:cNvPr>
          <p:cNvSpPr txBox="1">
            <a:spLocks/>
          </p:cNvSpPr>
          <p:nvPr/>
        </p:nvSpPr>
        <p:spPr>
          <a:xfrm>
            <a:off x="5915023" y="5720292"/>
            <a:ext cx="733425" cy="71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??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8373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0B98-EFEC-400F-B9CA-4FB2AF9E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858966" cy="838200"/>
          </a:xfrm>
        </p:spPr>
        <p:txBody>
          <a:bodyPr/>
          <a:lstStyle/>
          <a:p>
            <a:r>
              <a:rPr lang="en-US" dirty="0"/>
              <a:t>ETL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7CEE-118D-4310-9272-888A0B2E1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AF756-8910-421B-89C8-C9248343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27" y="313738"/>
            <a:ext cx="2028825" cy="600075"/>
          </a:xfrm>
          <a:prstGeom prst="rect">
            <a:avLst/>
          </a:prstGeom>
        </p:spPr>
      </p:pic>
      <p:pic>
        <p:nvPicPr>
          <p:cNvPr id="14" name="Picture 13" descr="Image result for pusheen transparent background">
            <a:extLst>
              <a:ext uri="{FF2B5EF4-FFF2-40B4-BE49-F238E27FC236}">
                <a16:creationId xmlns:a16="http://schemas.microsoft.com/office/drawing/2014/main" id="{E95F895A-8BE2-4EDA-892C-0AF48CB9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86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BDB717-9DF8-465B-9FED-4B8DCFE59CD0}"/>
              </a:ext>
            </a:extLst>
          </p:cNvPr>
          <p:cNvSpPr txBox="1">
            <a:spLocks/>
          </p:cNvSpPr>
          <p:nvPr/>
        </p:nvSpPr>
        <p:spPr>
          <a:xfrm>
            <a:off x="567256" y="1151939"/>
            <a:ext cx="767187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Now let’s run the code and create the PERSON table in the </a:t>
            </a:r>
            <a:r>
              <a:rPr lang="en-US" sz="2800" b="0" dirty="0" err="1"/>
              <a:t>cdm_lauren</a:t>
            </a:r>
            <a:r>
              <a:rPr lang="en-US" sz="2800" b="0" dirty="0"/>
              <a:t> schema</a:t>
            </a:r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8098DC-F16E-48F5-A654-1289D55DA015}"/>
              </a:ext>
            </a:extLst>
          </p:cNvPr>
          <p:cNvSpPr txBox="1">
            <a:spLocks/>
          </p:cNvSpPr>
          <p:nvPr/>
        </p:nvSpPr>
        <p:spPr>
          <a:xfrm>
            <a:off x="567256" y="2141367"/>
            <a:ext cx="7967144" cy="4155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1. </a:t>
            </a:r>
            <a:r>
              <a:rPr lang="en-US" b="0" dirty="0"/>
              <a:t>Download the query from:</a:t>
            </a:r>
          </a:p>
          <a:p>
            <a:pPr lvl="1"/>
            <a:r>
              <a:rPr lang="en-US" sz="2400" b="0" dirty="0">
                <a:hlinkClick r:id="rId5"/>
              </a:rPr>
              <a:t>https://github.com/OHDSI/Tutorial-ETL</a:t>
            </a:r>
            <a:endParaRPr lang="en-US" sz="2400" b="0" dirty="0"/>
          </a:p>
          <a:p>
            <a:pPr lvl="1"/>
            <a:r>
              <a:rPr lang="en-US" sz="2400" b="0" dirty="0"/>
              <a:t>Materials 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/>
              <a:t>Implementation</a:t>
            </a:r>
            <a:r>
              <a:rPr lang="en-US" sz="2400" b="0" dirty="0">
                <a:sym typeface="Wingdings" panose="05000000000000000000" pitchFamily="2" charset="2"/>
              </a:rPr>
              <a:t> </a:t>
            </a:r>
            <a:r>
              <a:rPr lang="en-US" sz="2400" b="0" dirty="0" err="1"/>
              <a:t>Insert_Person_Lauren.sql</a:t>
            </a:r>
            <a:endParaRPr lang="en-US" sz="2400" b="0" dirty="0"/>
          </a:p>
          <a:p>
            <a:pPr marL="0" lvl="1"/>
            <a:endParaRPr lang="en-US" sz="2400" b="0" dirty="0"/>
          </a:p>
          <a:p>
            <a:pPr marL="0" lvl="1"/>
            <a:r>
              <a:rPr lang="en-US" sz="2400" b="0" dirty="0"/>
              <a:t>2.  Open up pgAdmin4 using the icon on the task bar</a:t>
            </a:r>
          </a:p>
          <a:p>
            <a:endParaRPr lang="en-US" sz="2800" b="0" dirty="0"/>
          </a:p>
          <a:p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D932A-7E1C-4EBF-8E88-038A7BCD9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75" y="4643437"/>
            <a:ext cx="3486150" cy="5429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5091E90A-B6F1-444F-A25E-741045B19E30}"/>
              </a:ext>
            </a:extLst>
          </p:cNvPr>
          <p:cNvSpPr/>
          <p:nvPr/>
        </p:nvSpPr>
        <p:spPr>
          <a:xfrm>
            <a:off x="4800599" y="4686299"/>
            <a:ext cx="733425" cy="542925"/>
          </a:xfrm>
          <a:prstGeom prst="frame">
            <a:avLst>
              <a:gd name="adj1" fmla="val 124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20425A"/>
      </a:dk2>
      <a:lt2>
        <a:srgbClr val="FCCB10"/>
      </a:lt2>
      <a:accent1>
        <a:srgbClr val="EB6622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8027</TotalTime>
  <Words>6884</Words>
  <Application>Microsoft Office PowerPoint</Application>
  <PresentationFormat>On-screen Show (4:3)</PresentationFormat>
  <Paragraphs>1520</Paragraphs>
  <Slides>133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Consolas</vt:lpstr>
      <vt:lpstr>Wingdings</vt:lpstr>
      <vt:lpstr>Theme1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Directions for Accessing a VM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 in a Hat</vt:lpstr>
      <vt:lpstr>Rabbit in a Hat</vt:lpstr>
      <vt:lpstr>Rabbit in a Hat</vt:lpstr>
      <vt:lpstr>Resources</vt:lpstr>
      <vt:lpstr>Rabbit in a Hat</vt:lpstr>
      <vt:lpstr>Some Parting Thoughts On ETL 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PowerPoint Presentation</vt:lpstr>
      <vt:lpstr>ETL Implementation</vt:lpstr>
      <vt:lpstr>ETL Implementation</vt:lpstr>
      <vt:lpstr>CDM Version 6 Key Domains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ETL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</vt:lpstr>
      <vt:lpstr>Achilles</vt:lpstr>
      <vt:lpstr>Achilles</vt:lpstr>
      <vt:lpstr>Achilles Heel</vt:lpstr>
      <vt:lpstr>Unit Test Cases</vt:lpstr>
      <vt:lpstr>Unit Test Cases</vt:lpstr>
      <vt:lpstr>Unit Test Cases</vt:lpstr>
      <vt:lpstr>Unit Test Cases</vt:lpstr>
      <vt:lpstr>ETL Maintenance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Blacketer, Clair</cp:lastModifiedBy>
  <cp:revision>199</cp:revision>
  <dcterms:created xsi:type="dcterms:W3CDTF">2018-12-19T18:52:50Z</dcterms:created>
  <dcterms:modified xsi:type="dcterms:W3CDTF">2019-03-27T14:40:38Z</dcterms:modified>
</cp:coreProperties>
</file>